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1" r:id="rId3"/>
    <p:sldId id="363" r:id="rId4"/>
    <p:sldId id="364" r:id="rId5"/>
    <p:sldId id="365" r:id="rId6"/>
    <p:sldId id="366" r:id="rId7"/>
    <p:sldId id="367" r:id="rId8"/>
    <p:sldId id="368" r:id="rId9"/>
    <p:sldId id="371" r:id="rId10"/>
    <p:sldId id="372" r:id="rId11"/>
    <p:sldId id="373" r:id="rId12"/>
    <p:sldId id="375" r:id="rId13"/>
    <p:sldId id="376" r:id="rId14"/>
    <p:sldId id="377" r:id="rId15"/>
    <p:sldId id="378" r:id="rId16"/>
    <p:sldId id="379" r:id="rId17"/>
    <p:sldId id="381" r:id="rId18"/>
    <p:sldId id="382" r:id="rId19"/>
    <p:sldId id="383" r:id="rId20"/>
    <p:sldId id="384" r:id="rId21"/>
    <p:sldId id="385" r:id="rId22"/>
    <p:sldId id="352" r:id="rId23"/>
    <p:sldId id="396" r:id="rId24"/>
    <p:sldId id="300" r:id="rId25"/>
    <p:sldId id="386" r:id="rId26"/>
    <p:sldId id="387" r:id="rId27"/>
    <p:sldId id="388" r:id="rId28"/>
    <p:sldId id="389" r:id="rId29"/>
    <p:sldId id="390" r:id="rId30"/>
    <p:sldId id="391" r:id="rId31"/>
    <p:sldId id="393" r:id="rId32"/>
    <p:sldId id="305" r:id="rId33"/>
    <p:sldId id="308" r:id="rId34"/>
    <p:sldId id="309" r:id="rId35"/>
    <p:sldId id="312" r:id="rId36"/>
    <p:sldId id="313" r:id="rId37"/>
    <p:sldId id="310" r:id="rId38"/>
    <p:sldId id="311" r:id="rId39"/>
    <p:sldId id="317" r:id="rId40"/>
    <p:sldId id="318" r:id="rId41"/>
    <p:sldId id="319" r:id="rId42"/>
    <p:sldId id="3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8000"/>
    <a:srgbClr val="3333FF"/>
    <a:srgbClr val="009900"/>
    <a:srgbClr val="FF00FF"/>
    <a:srgbClr val="CC0066"/>
    <a:srgbClr val="6600FF"/>
    <a:srgbClr val="0000F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>
        <p:scale>
          <a:sx n="71" d="100"/>
          <a:sy n="71" d="100"/>
        </p:scale>
        <p:origin x="-1458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r="2562" b="11111"/>
          <a:stretch>
            <a:fillRect/>
          </a:stretch>
        </p:blipFill>
        <p:spPr bwMode="auto">
          <a:xfrm>
            <a:off x="0" y="0"/>
            <a:ext cx="9286908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57158" y="214290"/>
            <a:ext cx="1000132" cy="1071546"/>
            <a:chOff x="3600" y="2700"/>
            <a:chExt cx="1080" cy="1202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660" y="2758"/>
              <a:ext cx="960" cy="11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6" descr="lambangterengganu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000"/>
            <a:stretch>
              <a:fillRect/>
            </a:stretch>
          </p:blipFill>
          <p:spPr bwMode="auto">
            <a:xfrm>
              <a:off x="3600" y="2700"/>
              <a:ext cx="1080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000100" y="47688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agull Hv BT" pitchFamily="2" charset="0"/>
              </a:rPr>
              <a:t>JABATAN HAL EHWAL AGAMA TERENGGANU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agull Hv B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07181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haroni" pitchFamily="2" charset="-79"/>
                <a:ea typeface="Cambria Math" pitchFamily="18" charset="0"/>
                <a:cs typeface="Aharoni" pitchFamily="2" charset="-79"/>
              </a:rPr>
              <a:t>K</a:t>
            </a:r>
            <a:r>
              <a:rPr lang="en-US" sz="2400" b="1" dirty="0" err="1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haroni" pitchFamily="2" charset="-79"/>
                <a:ea typeface="Cambria Math" pitchFamily="18" charset="0"/>
                <a:cs typeface="Aharoni" pitchFamily="2" charset="-79"/>
              </a:rPr>
              <a:t>hutbah</a:t>
            </a:r>
            <a:r>
              <a:rPr lang="en-US" sz="2400" b="1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haroni" pitchFamily="2" charset="-79"/>
                <a:ea typeface="Cambria Math" pitchFamily="18" charset="0"/>
                <a:cs typeface="Aharoni" pitchFamily="2" charset="-79"/>
              </a:rPr>
              <a:t> </a:t>
            </a:r>
            <a:r>
              <a:rPr lang="en-US" sz="2800" b="1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haroni" pitchFamily="2" charset="-79"/>
                <a:ea typeface="Cambria Math" pitchFamily="18" charset="0"/>
                <a:cs typeface="Aharoni" pitchFamily="2" charset="-79"/>
              </a:rPr>
              <a:t>M</a:t>
            </a:r>
            <a:r>
              <a:rPr lang="en-US" sz="2400" b="1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Aharoni" pitchFamily="2" charset="-79"/>
                <a:ea typeface="Cambria Math" pitchFamily="18" charset="0"/>
                <a:cs typeface="Aharoni" pitchFamily="2" charset="-79"/>
              </a:rPr>
              <a:t>ultimedia</a:t>
            </a:r>
            <a:endParaRPr lang="en-US" sz="2400" b="1" dirty="0">
              <a:ln>
                <a:solidFill>
                  <a:srgbClr val="3333FF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Aharoni" pitchFamily="2" charset="-79"/>
              <a:ea typeface="Cambria Math" pitchFamily="18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56" y="3143248"/>
            <a:ext cx="6858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hardEdg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JIRAN    SEPAKAT </a:t>
            </a:r>
          </a:p>
          <a:p>
            <a:pPr algn="ctr"/>
            <a:r>
              <a:rPr lang="en-US" sz="4800" b="1" spc="5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MEMBAWA   BERKAT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852" y="5715016"/>
            <a:ext cx="7786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FF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itannic Bold" pitchFamily="34" charset="0"/>
                <a:ea typeface="Cambria Math" pitchFamily="18" charset="0"/>
              </a:rPr>
              <a:t>3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FF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itannic Bold" pitchFamily="34" charset="0"/>
                <a:ea typeface="Cambria Math" pitchFamily="18" charset="0"/>
              </a:rPr>
              <a:t>RabiulAkhir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FF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itannic Bold" pitchFamily="34" charset="0"/>
                <a:ea typeface="Cambria Math" pitchFamily="18" charset="0"/>
              </a:rPr>
              <a:t>, 1431 / 19 Mac, 2010</a:t>
            </a:r>
          </a:p>
          <a:p>
            <a:pPr algn="r"/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FF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lin Sans FB Demi" pitchFamily="34" charset="0"/>
                <a:ea typeface="Cambria Math" pitchFamily="18" charset="0"/>
              </a:rPr>
              <a:t>http://jheatweb.terengganu.gov.my</a:t>
            </a:r>
            <a:endParaRPr lang="en-US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FF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lin Sans FB Demi" pitchFamily="34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9113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Hak-hak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14" y="1214422"/>
            <a:ext cx="73581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Menziarahi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sakit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hord 4"/>
          <p:cNvSpPr/>
          <p:nvPr/>
        </p:nvSpPr>
        <p:spPr>
          <a:xfrm>
            <a:off x="214282" y="928670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52" y="2357430"/>
            <a:ext cx="7358114" cy="857256"/>
          </a:xfrm>
          <a:prstGeom prst="rect">
            <a:avLst/>
          </a:prstGeom>
          <a:solidFill>
            <a:schemeClr val="accent2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Mengurus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jenazah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hord 6"/>
          <p:cNvSpPr/>
          <p:nvPr/>
        </p:nvSpPr>
        <p:spPr>
          <a:xfrm>
            <a:off x="285720" y="2071678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3571876"/>
            <a:ext cx="73581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hutang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memerlukan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hord 8"/>
          <p:cNvSpPr/>
          <p:nvPr/>
        </p:nvSpPr>
        <p:spPr>
          <a:xfrm>
            <a:off x="285720" y="3286124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52" y="4714884"/>
            <a:ext cx="7358114" cy="857256"/>
          </a:xfrm>
          <a:prstGeom prst="rect">
            <a:avLst/>
          </a:prstGeom>
          <a:solidFill>
            <a:schemeClr val="accent2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Memenuhi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hord 10"/>
          <p:cNvSpPr/>
          <p:nvPr/>
        </p:nvSpPr>
        <p:spPr>
          <a:xfrm>
            <a:off x="285720" y="4429132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4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852" y="5800968"/>
            <a:ext cx="73581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Mengucapkan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tahniah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perolehi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hord 12"/>
          <p:cNvSpPr/>
          <p:nvPr/>
        </p:nvSpPr>
        <p:spPr>
          <a:xfrm>
            <a:off x="285720" y="5515216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5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4414" y="556966"/>
            <a:ext cx="73581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Mengucap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takziah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musibah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857364"/>
            <a:ext cx="7358114" cy="857256"/>
          </a:xfrm>
          <a:prstGeom prst="rect">
            <a:avLst/>
          </a:prstGeom>
          <a:solidFill>
            <a:schemeClr val="accent2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meninggikan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menghalang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kecuali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keizinan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hord 4"/>
          <p:cNvSpPr/>
          <p:nvPr/>
        </p:nvSpPr>
        <p:spPr>
          <a:xfrm>
            <a:off x="285720" y="1571612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7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52" y="3286124"/>
            <a:ext cx="73581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menyakiti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hord 6"/>
          <p:cNvSpPr/>
          <p:nvPr/>
        </p:nvSpPr>
        <p:spPr>
          <a:xfrm>
            <a:off x="285720" y="3000372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8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4500570"/>
            <a:ext cx="7358114" cy="857256"/>
          </a:xfrm>
          <a:prstGeom prst="rect">
            <a:avLst/>
          </a:prstGeom>
          <a:solidFill>
            <a:schemeClr val="accent2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diperlukan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hord 8"/>
          <p:cNvSpPr/>
          <p:nvPr/>
        </p:nvSpPr>
        <p:spPr>
          <a:xfrm>
            <a:off x="285720" y="4214818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9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52" y="5786454"/>
            <a:ext cx="7358114" cy="857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berhajat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Chord 10"/>
          <p:cNvSpPr/>
          <p:nvPr/>
        </p:nvSpPr>
        <p:spPr>
          <a:xfrm>
            <a:off x="285720" y="5500702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10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Chord 11"/>
          <p:cNvSpPr/>
          <p:nvPr/>
        </p:nvSpPr>
        <p:spPr>
          <a:xfrm>
            <a:off x="214282" y="342652"/>
            <a:ext cx="1428760" cy="1071570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6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0605" y="72895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Penentuan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Kejiranan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Sabda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nabi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s.a.w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:-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11231"/>
            <a:ext cx="9144000" cy="2185214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Barang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siapa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menghormati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jiran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tetangganya</a:t>
            </a:r>
            <a:r>
              <a:rPr lang="en-US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 (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Al-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Bukhari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Muslim)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082407"/>
            <a:ext cx="82153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مَنْ كَانَ يُؤْمِنُ بِاللهِ وَالْيَوْمِ الأَخِرِ</a:t>
            </a:r>
          </a:p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فَلْيُكْرِمْ جَارَه</a:t>
            </a:r>
            <a:r>
              <a:rPr lang="ar-SA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endParaRPr lang="ms-MY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334012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Jalinan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Hubungan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214810" y="2714620"/>
            <a:ext cx="4786346" cy="1143008"/>
          </a:xfrm>
          <a:prstGeom prst="snip2DiagRect">
            <a:avLst>
              <a:gd name="adj1" fmla="val 0"/>
              <a:gd name="adj2" fmla="val 45873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</a:t>
            </a:r>
            <a:endParaRPr lang="ms-MY" sz="2600" dirty="0"/>
          </a:p>
        </p:txBody>
      </p:sp>
      <p:sp>
        <p:nvSpPr>
          <p:cNvPr id="5" name="Curved Left Arrow 4"/>
          <p:cNvSpPr/>
          <p:nvPr/>
        </p:nvSpPr>
        <p:spPr>
          <a:xfrm rot="19310944">
            <a:off x="5050803" y="1202649"/>
            <a:ext cx="1000132" cy="1664746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57158" y="1357298"/>
            <a:ext cx="4786346" cy="1143008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beragama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</a:t>
            </a:r>
            <a:endParaRPr lang="ms-MY" sz="2600" dirty="0"/>
          </a:p>
        </p:txBody>
      </p:sp>
      <p:sp>
        <p:nvSpPr>
          <p:cNvPr id="7" name="Rectangle 6"/>
          <p:cNvSpPr/>
          <p:nvPr/>
        </p:nvSpPr>
        <p:spPr>
          <a:xfrm>
            <a:off x="571472" y="4357694"/>
            <a:ext cx="8001056" cy="2000264"/>
          </a:xfrm>
          <a:prstGeom prst="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Ikatan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kejiranan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utuh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mengukuhkan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perpaduan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menjamin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kesejahteraan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8" name="Left-Right-Up Arrow 7"/>
          <p:cNvSpPr/>
          <p:nvPr/>
        </p:nvSpPr>
        <p:spPr>
          <a:xfrm rot="12984019">
            <a:off x="2530460" y="2520211"/>
            <a:ext cx="1714512" cy="2081464"/>
          </a:xfrm>
          <a:prstGeom prst="leftRightUpArrow">
            <a:avLst>
              <a:gd name="adj1" fmla="val 19041"/>
              <a:gd name="adj2" fmla="val 25000"/>
              <a:gd name="adj3" fmla="val 25000"/>
            </a:avLst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7819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sebagaimana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Nahl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97: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" y="3786190"/>
            <a:ext cx="9144000" cy="2308324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: “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beramal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solih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kalangan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lelaki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perempuan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sedang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beriman,Maka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sungguh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menghidupkan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kehidupan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membalas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paha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kerjakan</a:t>
            </a:r>
            <a:r>
              <a:rPr lang="en-US" sz="2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47786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مَنْ عَمِلَ صَالِحًا مِّن ذَكَرٍ أَوْ أُنثَى وَهُوَ مُؤْمِنٌ فَلَنُحْيِيَنَّهُ حَيَاةً طَيِّبَةً وَلَنَجْزِيَنَّهُمْ أَجْرَهُم بِأَحْسَنِ مَا كَانُواْ يَعْمَلُونَ 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62574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Kepentingan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Berjiran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500174"/>
            <a:ext cx="8001056" cy="1143008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bantuan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sementara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bantuan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sanak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14480" y="2928935"/>
            <a:ext cx="5357850" cy="1357322"/>
            <a:chOff x="2263124" y="2889247"/>
            <a:chExt cx="4786346" cy="1055695"/>
          </a:xfrm>
        </p:grpSpPr>
        <p:sp>
          <p:nvSpPr>
            <p:cNvPr id="6" name="Flowchart: Summing Junction 5"/>
            <p:cNvSpPr/>
            <p:nvPr/>
          </p:nvSpPr>
          <p:spPr>
            <a:xfrm>
              <a:off x="3270876" y="2889247"/>
              <a:ext cx="2714644" cy="1000132"/>
            </a:xfrm>
            <a:prstGeom prst="flowChartSummingJunction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63124" y="3113945"/>
              <a:ext cx="478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TETAPI</a:t>
              </a:r>
              <a:endPara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42910" y="4643446"/>
            <a:ext cx="8001056" cy="114300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DIINGATKAN!!!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Setengah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mungkin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kemudaratan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872" y="348526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Hindari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Dari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Menyakiti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2643182"/>
            <a:ext cx="8429684" cy="17859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mengadu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“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Seorang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wanita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berpuasa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bersembahyang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tengah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sering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menyakiti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  <a:endParaRPr lang="ms-MY" sz="2600" dirty="0"/>
          </a:p>
        </p:txBody>
      </p:sp>
      <p:sp>
        <p:nvSpPr>
          <p:cNvPr id="5" name="Rectangle 4"/>
          <p:cNvSpPr/>
          <p:nvPr/>
        </p:nvSpPr>
        <p:spPr>
          <a:xfrm>
            <a:off x="357158" y="4786322"/>
            <a:ext cx="8429684" cy="17859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Jawab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“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Bahawa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neraka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 –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Hadis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riwayat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Ahmad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Hakim.</a:t>
            </a:r>
            <a:endParaRPr lang="ms-MY" sz="2400" dirty="0"/>
          </a:p>
        </p:txBody>
      </p:sp>
      <p:sp>
        <p:nvSpPr>
          <p:cNvPr id="6" name="Curved Down Arrow 5"/>
          <p:cNvSpPr/>
          <p:nvPr/>
        </p:nvSpPr>
        <p:spPr>
          <a:xfrm rot="2311343">
            <a:off x="6392223" y="1315960"/>
            <a:ext cx="1643074" cy="1143008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1428736"/>
            <a:ext cx="6215106" cy="92869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Menyakiti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mengundang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48526"/>
            <a:ext cx="895871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Faktor-faktor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menjejaskan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hubungan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 </a:t>
            </a:r>
            <a:endParaRPr lang="en-US" sz="265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000100" y="4643446"/>
            <a:ext cx="6858048" cy="1857388"/>
          </a:xfrm>
          <a:prstGeom prst="snip2Diag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Akibatnya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maruah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peribadi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dipandang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rendah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menjatuhkan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maruah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 Islam.</a:t>
            </a:r>
            <a:endParaRPr lang="ms-MY" sz="2650" dirty="0"/>
          </a:p>
        </p:txBody>
      </p:sp>
      <p:sp>
        <p:nvSpPr>
          <p:cNvPr id="5" name="Curved Down Arrow 4"/>
          <p:cNvSpPr/>
          <p:nvPr/>
        </p:nvSpPr>
        <p:spPr>
          <a:xfrm rot="18883911" flipH="1">
            <a:off x="981701" y="3350912"/>
            <a:ext cx="2000232" cy="98333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571736" y="3000372"/>
            <a:ext cx="6072230" cy="1214446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hilang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budaya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bertegur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sapa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kalangan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Islam.</a:t>
            </a:r>
            <a:endParaRPr lang="ms-MY" sz="2650" dirty="0"/>
          </a:p>
        </p:txBody>
      </p:sp>
      <p:sp>
        <p:nvSpPr>
          <p:cNvPr id="7" name="Curved Down Arrow 6"/>
          <p:cNvSpPr/>
          <p:nvPr/>
        </p:nvSpPr>
        <p:spPr>
          <a:xfrm rot="1990544">
            <a:off x="6463970" y="1824426"/>
            <a:ext cx="2000232" cy="983331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571612"/>
            <a:ext cx="6715172" cy="100013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faham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pergaduhan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perselisihan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895871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mengekalkan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kejiranan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5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65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……</a:t>
            </a:r>
            <a:endParaRPr lang="en-US" sz="265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2928910"/>
            <a:ext cx="2357454" cy="114300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Gotong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royong</a:t>
            </a:r>
            <a:endParaRPr lang="ms-MY" sz="2800" dirty="0"/>
          </a:p>
        </p:txBody>
      </p:sp>
      <p:sp>
        <p:nvSpPr>
          <p:cNvPr id="5" name="Rectangle 4"/>
          <p:cNvSpPr/>
          <p:nvPr/>
        </p:nvSpPr>
        <p:spPr>
          <a:xfrm>
            <a:off x="5786446" y="3000348"/>
            <a:ext cx="2357454" cy="114300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Pertemuan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Keluarga</a:t>
            </a:r>
            <a:endParaRPr lang="ms-MY" sz="2800" dirty="0"/>
          </a:p>
        </p:txBody>
      </p:sp>
      <p:sp>
        <p:nvSpPr>
          <p:cNvPr id="6" name="Rectangle 5"/>
          <p:cNvSpPr/>
          <p:nvPr/>
        </p:nvSpPr>
        <p:spPr>
          <a:xfrm>
            <a:off x="5000628" y="4357670"/>
            <a:ext cx="2357454" cy="114300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Ziarah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Menziarahi</a:t>
            </a:r>
            <a:endParaRPr lang="ms-MY" sz="2800" dirty="0"/>
          </a:p>
        </p:txBody>
      </p:sp>
      <p:sp>
        <p:nvSpPr>
          <p:cNvPr id="7" name="Rectangle 6"/>
          <p:cNvSpPr/>
          <p:nvPr/>
        </p:nvSpPr>
        <p:spPr>
          <a:xfrm>
            <a:off x="785786" y="4357670"/>
            <a:ext cx="3786214" cy="142876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Minggu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Pertandingan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Kampung</a:t>
            </a:r>
            <a:endParaRPr lang="ms-MY" sz="2800" dirty="0"/>
          </a:p>
        </p:txBody>
      </p:sp>
      <p:sp>
        <p:nvSpPr>
          <p:cNvPr id="8" name="Quad Arrow Callout 7"/>
          <p:cNvSpPr/>
          <p:nvPr/>
        </p:nvSpPr>
        <p:spPr>
          <a:xfrm>
            <a:off x="3786182" y="2357406"/>
            <a:ext cx="2000264" cy="2286016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53975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857224" y="1928778"/>
            <a:ext cx="7715304" cy="785818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Pelbagaikan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aktiviti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kemasyarakatan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442" y="142852"/>
            <a:ext cx="8958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Bendung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Gejala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Sosial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756790" y="1857364"/>
            <a:ext cx="3143272" cy="857256"/>
          </a:xfrm>
          <a:prstGeom prst="snipRoundRect">
            <a:avLst/>
          </a:prstGeom>
          <a:solidFill>
            <a:srgbClr val="3333F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Khalwat</a:t>
            </a:r>
            <a:endParaRPr lang="ms-MY" sz="2600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5043070" y="1928802"/>
            <a:ext cx="3143272" cy="857256"/>
          </a:xfrm>
          <a:prstGeom prst="snipRound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Deraan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Kanak-kanak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&amp;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Isteri</a:t>
            </a:r>
            <a:endParaRPr lang="ms-MY" sz="2600" dirty="0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2042674" y="3143248"/>
            <a:ext cx="4929222" cy="857256"/>
          </a:xfrm>
          <a:prstGeom prst="snip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Penyeludupan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dadah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dll</a:t>
            </a:r>
            <a:endParaRPr lang="ms-MY" sz="2600" dirty="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542476" y="4929198"/>
            <a:ext cx="8215370" cy="1071570"/>
          </a:xfrm>
          <a:prstGeom prst="snip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diatasi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kerjasama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keperihatinan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sesama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8" name="Left-Right-Up Arrow 7"/>
          <p:cNvSpPr/>
          <p:nvPr/>
        </p:nvSpPr>
        <p:spPr>
          <a:xfrm rot="10800000">
            <a:off x="3757186" y="1643050"/>
            <a:ext cx="1428760" cy="1541298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Striped Right Arrow 8"/>
          <p:cNvSpPr/>
          <p:nvPr/>
        </p:nvSpPr>
        <p:spPr>
          <a:xfrm rot="5400000">
            <a:off x="4147414" y="2983099"/>
            <a:ext cx="596881" cy="2966934"/>
          </a:xfrm>
          <a:prstGeom prst="striped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52452" y="1714488"/>
            <a:ext cx="80772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94" y="4768532"/>
            <a:ext cx="9144000" cy="1446550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442" y="285728"/>
            <a:ext cx="895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Saranan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Harapan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28596" y="1785926"/>
            <a:ext cx="8215370" cy="1500198"/>
          </a:xfrm>
          <a:prstGeom prst="snip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Kekalkanlah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kejiranan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menghidupkan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aktiviti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kemasyarakatan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500034" y="3857628"/>
            <a:ext cx="8215370" cy="1643074"/>
          </a:xfrm>
          <a:prstGeom prst="snipRound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lebih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bererti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kegiatan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jenayah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dihapuskan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masalah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dibendung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gejala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7141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sebagaimana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Nisa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36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3929066"/>
            <a:ext cx="9144000" cy="2923877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Maksudnya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Sembahlah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mempersekutukanNya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sesuatupun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baiklah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ibu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bapa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karib-kerabat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anak-anak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yatim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oang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miskin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tetangga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dekat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tetangga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jauh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sejawat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ibnu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sabil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sahayamu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menyukai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sombong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membangga-banggakan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3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3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285860"/>
            <a:ext cx="89297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وَاعْبُدُواْ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اللهَ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وَلاَ تُشْرِكُواْ بِهِ شَيْئًا وَبِالْوَالِدَيْنِ إِحْسَانًا وَبِذِي الْقُرْبَى وَالْيَتَامَى وَالْمَسَاكِينِ وَالْجَارِ ذِي الْقُرْبَى وَالْجَارِ الْجُنُبِ وَالصَّاحِبِ بِالجَنبِ وَابْنِ السَّبِيلِ وَمَا مَلَكَتْ أَيْمَانُكُمْ إِنَّ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اللهَ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لاَ يُحِبُّ مَن كَانَ مُخْتَالاً فَخُورًا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-12288" y="0"/>
            <a:ext cx="915628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43042" y="1897457"/>
            <a:ext cx="7500958" cy="403187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32" y="397259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444884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954" y="1857364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1470" y="4054152"/>
            <a:ext cx="9144000" cy="1323439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0034" y="135729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لاَّ إِلهَ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ولاَ نَعْبُدُ إِلاَّ إِيَّاهُ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" y="3429000"/>
            <a:ext cx="9144000" cy="2554545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98334" y="1299331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وَبَارِكْ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عَلَى سَيِّدِنَا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مُحَمَّدٍ وَعَلَى آلِهِ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ص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ح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َا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بِهِ وَمَن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اهْتَدَى بِهُدَاهُ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r>
              <a:rPr lang="ar-EG" sz="5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2" y="3643314"/>
            <a:ext cx="9144000" cy="2554545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hidayah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210" y="84885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4348" y="16007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2" y="1364355"/>
            <a:ext cx="8501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أَيهَّا النَّاسُ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، 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اتَّقُوْا 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الله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 رَبَّكُمْ</a:t>
            </a:r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،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وَأَطِيْعُوْا اللهَ وَرَسُوْلَهُ إِنْ كُنْتُمْ مُؤْمِنِيْنَ</a:t>
            </a:r>
            <a:endParaRPr lang="ms-MY" sz="6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0" y="4017727"/>
            <a:ext cx="9144000" cy="2062103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14546" y="214290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Curved Right Arrow 7"/>
          <p:cNvSpPr/>
          <p:nvPr/>
        </p:nvSpPr>
        <p:spPr>
          <a:xfrm rot="361948">
            <a:off x="401515" y="4001575"/>
            <a:ext cx="1500198" cy="2282717"/>
          </a:xfrm>
          <a:prstGeom prst="curvedRightArrow">
            <a:avLst/>
          </a:prstGeom>
          <a:solidFill>
            <a:srgbClr val="00FF0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1785918" y="5072074"/>
            <a:ext cx="6929486" cy="1285884"/>
          </a:xfrm>
          <a:prstGeom prst="snip1Rect">
            <a:avLst/>
          </a:prstGeom>
          <a:gradFill flip="none" rotWithShape="1">
            <a:gsLst>
              <a:gs pos="100000">
                <a:srgbClr val="FF00FF">
                  <a:shade val="30000"/>
                  <a:satMod val="115000"/>
                  <a:alpha val="3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diredhai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syafaat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857224" y="3143248"/>
            <a:ext cx="6929486" cy="1285884"/>
          </a:xfrm>
          <a:prstGeom prst="snip1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Laksana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Tinggalkan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laranganNya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818211" flipH="1">
            <a:off x="7460637" y="1766185"/>
            <a:ext cx="1375986" cy="2771985"/>
          </a:xfrm>
          <a:prstGeom prst="curvedRightArrow">
            <a:avLst/>
          </a:prstGeom>
          <a:solidFill>
            <a:srgbClr val="00FF0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428596" y="1357298"/>
            <a:ext cx="7786742" cy="1357322"/>
          </a:xfrm>
          <a:prstGeom prst="snip2SameRect">
            <a:avLst/>
          </a:prstGeom>
          <a:solidFill>
            <a:srgbClr val="0000FF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14546" y="214290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Kesimpulan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428596" y="2285992"/>
            <a:ext cx="8215370" cy="1000132"/>
          </a:xfrm>
          <a:prstGeom prst="snipRoundRect">
            <a:avLst/>
          </a:prstGeom>
          <a:solidFill>
            <a:srgbClr val="3333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Hubungan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erat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ciri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masyarakat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berkualiti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28596" y="1214422"/>
            <a:ext cx="8215370" cy="928694"/>
          </a:xfrm>
          <a:prstGeom prst="snip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Negara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makmur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kemantapan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keutuhan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hubungan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bermasyarakat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28596" y="3429000"/>
            <a:ext cx="8215370" cy="1000132"/>
          </a:xfrm>
          <a:prstGeom prst="snip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kejiranan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menjana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harmoni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428596" y="4643446"/>
            <a:ext cx="8215370" cy="1000132"/>
          </a:xfrm>
          <a:prstGeom prst="snip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memupuk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toleransi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kepercayaan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kepintaran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500034" y="5786454"/>
            <a:ext cx="8215370" cy="1000132"/>
          </a:xfrm>
          <a:prstGeom prst="snipRound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Pengabaian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kejiranan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mencetus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perbalahan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perpecahan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4" name="Flowchart: Delay 13"/>
          <p:cNvSpPr/>
          <p:nvPr/>
        </p:nvSpPr>
        <p:spPr>
          <a:xfrm>
            <a:off x="285720" y="1428736"/>
            <a:ext cx="285752" cy="500066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Flowchart: Delay 14"/>
          <p:cNvSpPr/>
          <p:nvPr/>
        </p:nvSpPr>
        <p:spPr>
          <a:xfrm>
            <a:off x="285720" y="2558297"/>
            <a:ext cx="285752" cy="500066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Flowchart: Delay 15"/>
          <p:cNvSpPr/>
          <p:nvPr/>
        </p:nvSpPr>
        <p:spPr>
          <a:xfrm>
            <a:off x="285720" y="3643314"/>
            <a:ext cx="285752" cy="500066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Flowchart: Delay 16"/>
          <p:cNvSpPr/>
          <p:nvPr/>
        </p:nvSpPr>
        <p:spPr>
          <a:xfrm>
            <a:off x="285720" y="4772875"/>
            <a:ext cx="285752" cy="500066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Flowchart: Delay 17"/>
          <p:cNvSpPr/>
          <p:nvPr/>
        </p:nvSpPr>
        <p:spPr>
          <a:xfrm>
            <a:off x="343711" y="6041109"/>
            <a:ext cx="285752" cy="500066"/>
          </a:xfrm>
          <a:prstGeom prst="flowChartDela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857364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كَامِلُ الأَسْمَآءِ وَالصِّفَاتِ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،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 أَشْرَفَ الْمَخْلُوْقَاتِ.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39463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09" y="3605617"/>
            <a:ext cx="9144000" cy="2323713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Sempurna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sifat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namaNya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9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r>
              <a:rPr lang="en-US" sz="2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-24"/>
            <a:ext cx="8358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Pupuklah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semangat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KEJIRANAN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38" y="1714488"/>
            <a:ext cx="3786214" cy="78581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</a:t>
            </a:r>
            <a:endParaRPr lang="ms-MY" sz="3200" dirty="0"/>
          </a:p>
        </p:txBody>
      </p:sp>
      <p:sp>
        <p:nvSpPr>
          <p:cNvPr id="10" name="Rectangle 9"/>
          <p:cNvSpPr/>
          <p:nvPr/>
        </p:nvSpPr>
        <p:spPr>
          <a:xfrm>
            <a:off x="571472" y="4286256"/>
            <a:ext cx="7929618" cy="2286016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Semangat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kejiranan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disemaikan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menguatkan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perasaan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muhibbah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tuntutan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kesempurnaan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900" dirty="0"/>
          </a:p>
        </p:txBody>
      </p:sp>
      <p:sp>
        <p:nvSpPr>
          <p:cNvPr id="12" name="Curved Down Arrow 11"/>
          <p:cNvSpPr/>
          <p:nvPr/>
        </p:nvSpPr>
        <p:spPr>
          <a:xfrm rot="2246102">
            <a:off x="5344243" y="3186981"/>
            <a:ext cx="1918574" cy="1075485"/>
          </a:xfrm>
          <a:prstGeom prst="curvedDownArrow">
            <a:avLst/>
          </a:prstGeom>
          <a:solidFill>
            <a:srgbClr val="FF006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3357562"/>
            <a:ext cx="2928958" cy="78581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Insyaallah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  <a:endParaRPr lang="ms-MY" sz="2800" dirty="0"/>
          </a:p>
        </p:txBody>
      </p:sp>
      <p:sp>
        <p:nvSpPr>
          <p:cNvPr id="13" name="Curved Up Arrow 12"/>
          <p:cNvSpPr/>
          <p:nvPr/>
        </p:nvSpPr>
        <p:spPr>
          <a:xfrm rot="1344241">
            <a:off x="3143240" y="1785926"/>
            <a:ext cx="1928826" cy="1143008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1357298"/>
            <a:ext cx="3929090" cy="785818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Sendiri</a:t>
            </a:r>
            <a:endParaRPr lang="ms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14686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1500174"/>
            <a:ext cx="8763000" cy="1754326"/>
          </a:xfrm>
          <a:prstGeom prst="rect">
            <a:avLst/>
          </a:prstGeom>
          <a:solidFill>
            <a:srgbClr val="009900">
              <a:alpha val="2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596" y="71414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Surah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Al-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Ahzab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Ayat</a:t>
            </a:r>
            <a:r>
              <a:rPr kumimoji="0" lang="en-US" sz="32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56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" y="3435386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7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7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27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accent5">
              <a:lumMod val="7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4"/>
            <a:ext cx="2500298" cy="1143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392" y="1214422"/>
            <a:ext cx="8910608" cy="1754326"/>
          </a:xfrm>
          <a:prstGeom prst="rect">
            <a:avLst/>
          </a:prstGeom>
          <a:solidFill>
            <a:schemeClr val="accent5">
              <a:lumMod val="75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2857496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285753" y="1412638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316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285753" y="1555514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429582"/>
            <a:ext cx="80010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سَيِّدِنَا مُحَمَّدٍ وَعَلَى آلِهِ وَأَصْحَابِهِ </a:t>
            </a:r>
            <a:r>
              <a:rPr lang="ar-SA" sz="5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أُوْلِى الْفَضْلِ وَالْكَرَمَاتِ</a:t>
            </a:r>
            <a:endParaRPr lang="ms-MY" sz="55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9144000" cy="1815882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mepunyei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kelebihan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den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kemulian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/>
          <a:srcRect t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flipH="1">
            <a:off x="-142908" y="4429132"/>
            <a:ext cx="4762500" cy="2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2071678"/>
            <a:ext cx="783499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164305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0101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653779"/>
            <a:ext cx="82153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فَيَا عِبَادَ اللهِ،</a:t>
            </a:r>
            <a:endParaRPr lang="en-US" sz="5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اتَّقُواللهَ، وَعَلَى اللهِ فَتَوَكَّلُوْا إِنْ كُنْتُمْ مُؤْمِنِيْنَ</a:t>
            </a:r>
            <a:r>
              <a:rPr lang="ar-SA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endParaRPr lang="ms-MY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52979"/>
            <a:ext cx="9144000" cy="1815882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kepaNyalah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benar-benar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333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Seruan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1214422"/>
            <a:ext cx="6000792" cy="85725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Takwa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214950"/>
            <a:ext cx="8429684" cy="121444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Sebaik-baik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bekalan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KETAKWAAN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en-US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Curved Left Arrow 5"/>
          <p:cNvSpPr/>
          <p:nvPr/>
        </p:nvSpPr>
        <p:spPr>
          <a:xfrm rot="20495509">
            <a:off x="7572396" y="3500438"/>
            <a:ext cx="1285884" cy="2071702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2786058"/>
            <a:ext cx="7072362" cy="1285884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Bekalan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en-US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15008" y="1785926"/>
            <a:ext cx="857256" cy="1071570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Tajuk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Khutbah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Hari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……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000372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hardEdg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JIRAN    SEPAKAT </a:t>
            </a:r>
          </a:p>
          <a:p>
            <a:pPr algn="ctr"/>
            <a:r>
              <a:rPr lang="en-US" sz="5400" b="1" spc="5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MEMBAWA   BERKAT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5822596"/>
            <a:ext cx="7786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itannic Bold" pitchFamily="34" charset="0"/>
                <a:ea typeface="Cambria Math" pitchFamily="18" charset="0"/>
              </a:rPr>
              <a:t>3 </a:t>
            </a:r>
            <a:r>
              <a:rPr lang="en-US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itannic Bold" pitchFamily="34" charset="0"/>
                <a:ea typeface="Cambria Math" pitchFamily="18" charset="0"/>
              </a:rPr>
              <a:t>RabiulAkhir</a:t>
            </a:r>
            <a:r>
              <a:rPr lang="en-US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itannic Bold" pitchFamily="34" charset="0"/>
                <a:ea typeface="Cambria Math" pitchFamily="18" charset="0"/>
              </a:rPr>
              <a:t>, 1431 / 19 Mac, 2010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erlin Sans FB Demi" pitchFamily="34" charset="0"/>
                <a:ea typeface="Cambria Math" pitchFamily="18" charset="0"/>
              </a:rPr>
              <a:t>http://jheatweb.terengganu.gov.my</a:t>
            </a:r>
            <a:endParaRPr lang="en-US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erlin Sans FB Demi" pitchFamily="34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2362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Pendahuluan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285720" y="1500174"/>
            <a:ext cx="2928958" cy="1071570"/>
          </a:xfrm>
          <a:prstGeom prst="rightArrowCallout">
            <a:avLst>
              <a:gd name="adj1" fmla="val 60217"/>
              <a:gd name="adj2" fmla="val 50000"/>
              <a:gd name="adj3" fmla="val 25000"/>
              <a:gd name="adj4" fmla="val 86002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glow rad="101600">
              <a:srgbClr val="FF00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3357554" y="1428736"/>
            <a:ext cx="5500726" cy="1214446"/>
          </a:xfrm>
          <a:prstGeom prst="snipRoundRect">
            <a:avLst>
              <a:gd name="adj1" fmla="val 50000"/>
              <a:gd name="adj2" fmla="val 24794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paling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hampir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kediaman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>
              <a:latin typeface="Aria black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4071934" y="3219373"/>
            <a:ext cx="4572032" cy="1066883"/>
          </a:xfrm>
          <a:prstGeom prst="snipRoundRect">
            <a:avLst>
              <a:gd name="adj1" fmla="val 30635"/>
              <a:gd name="adj2" fmla="val 2555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 black"/>
            </a:endParaRPr>
          </a:p>
        </p:txBody>
      </p:sp>
      <p:sp>
        <p:nvSpPr>
          <p:cNvPr id="7" name="Teardrop 6"/>
          <p:cNvSpPr/>
          <p:nvPr/>
        </p:nvSpPr>
        <p:spPr>
          <a:xfrm rot="2325689">
            <a:off x="408472" y="3655480"/>
            <a:ext cx="3076057" cy="2837875"/>
          </a:xfrm>
          <a:prstGeom prst="teardrop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034" y="4472897"/>
            <a:ext cx="3071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Tabiien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4071934" y="4433819"/>
            <a:ext cx="4572032" cy="1066883"/>
          </a:xfrm>
          <a:prstGeom prst="snipRoundRect">
            <a:avLst>
              <a:gd name="adj1" fmla="val 30635"/>
              <a:gd name="adj2" fmla="val 2555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berdekatan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 black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4071934" y="5648265"/>
            <a:ext cx="4572032" cy="1066883"/>
          </a:xfrm>
          <a:prstGeom prst="snipRoundRect">
            <a:avLst>
              <a:gd name="adj1" fmla="val 30635"/>
              <a:gd name="adj2" fmla="val 2555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lingkungan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40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 black"/>
            </a:endParaRPr>
          </a:p>
        </p:txBody>
      </p:sp>
      <p:sp>
        <p:nvSpPr>
          <p:cNvPr id="11" name="Chord 10"/>
          <p:cNvSpPr/>
          <p:nvPr/>
        </p:nvSpPr>
        <p:spPr>
          <a:xfrm>
            <a:off x="3714744" y="3357562"/>
            <a:ext cx="1143008" cy="928694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Chord 11"/>
          <p:cNvSpPr/>
          <p:nvPr/>
        </p:nvSpPr>
        <p:spPr>
          <a:xfrm>
            <a:off x="3714744" y="4643446"/>
            <a:ext cx="1143008" cy="928694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Chord 12"/>
          <p:cNvSpPr/>
          <p:nvPr/>
        </p:nvSpPr>
        <p:spPr>
          <a:xfrm>
            <a:off x="3714744" y="5857892"/>
            <a:ext cx="1143008" cy="928694"/>
          </a:xfrm>
          <a:prstGeom prst="chord">
            <a:avLst>
              <a:gd name="adj1" fmla="val 2700000"/>
              <a:gd name="adj2" fmla="val 13355364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88" y="-71462"/>
            <a:ext cx="9358346" cy="69967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236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terbahagi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(3)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kategori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428728" y="1285860"/>
            <a:ext cx="7358114" cy="1428760"/>
          </a:xfrm>
          <a:prstGeom prst="snip2Same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MUSYRIK,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memperolehi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357158" y="1214422"/>
            <a:ext cx="1500198" cy="1571636"/>
          </a:xfrm>
          <a:prstGeom prst="stripedRightArrow">
            <a:avLst>
              <a:gd name="adj1" fmla="val 71130"/>
              <a:gd name="adj2" fmla="val 64513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500166" y="3071810"/>
            <a:ext cx="7358114" cy="1428760"/>
          </a:xfrm>
          <a:prstGeom prst="snip2Same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MUSLIM,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memperolehi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428596" y="3000372"/>
            <a:ext cx="1500198" cy="1571636"/>
          </a:xfrm>
          <a:prstGeom prst="stripedRightArrow">
            <a:avLst>
              <a:gd name="adj1" fmla="val 71130"/>
              <a:gd name="adj2" fmla="val 64513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1428728" y="4929198"/>
            <a:ext cx="7358114" cy="1643074"/>
          </a:xfrm>
          <a:prstGeom prst="snip2Same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memperolehi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r"/>
            <a:r>
              <a:rPr lang="en-US" sz="20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0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sz="20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Riwayat</a:t>
            </a:r>
            <a:r>
              <a:rPr lang="en-US" sz="20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Tabarani</a:t>
            </a:r>
            <a:r>
              <a:rPr lang="en-US" sz="20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ms-MY" sz="2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357158" y="4971608"/>
            <a:ext cx="1500198" cy="1571636"/>
          </a:xfrm>
          <a:prstGeom prst="stripedRightArrow">
            <a:avLst>
              <a:gd name="adj1" fmla="val 71130"/>
              <a:gd name="adj2" fmla="val 64513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1497</Words>
  <Application>Microsoft Office PowerPoint</Application>
  <PresentationFormat>On-screen Show (4:3)</PresentationFormat>
  <Paragraphs>206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USTAZ AIZI SAIDI</cp:lastModifiedBy>
  <cp:revision>94</cp:revision>
  <dcterms:created xsi:type="dcterms:W3CDTF">2010-02-22T05:10:49Z</dcterms:created>
  <dcterms:modified xsi:type="dcterms:W3CDTF">2010-03-17T19:42:54Z</dcterms:modified>
</cp:coreProperties>
</file>